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72" r:id="rId1"/>
  </p:sldMasterIdLst>
  <p:sldIdLst>
    <p:sldId id="256" r:id="rId2"/>
    <p:sldId id="318" r:id="rId3"/>
    <p:sldId id="257" r:id="rId4"/>
    <p:sldId id="258" r:id="rId5"/>
    <p:sldId id="259" r:id="rId6"/>
    <p:sldId id="260" r:id="rId7"/>
    <p:sldId id="272" r:id="rId8"/>
    <p:sldId id="284" r:id="rId9"/>
    <p:sldId id="283" r:id="rId10"/>
    <p:sldId id="264" r:id="rId11"/>
    <p:sldId id="265" r:id="rId12"/>
    <p:sldId id="266" r:id="rId13"/>
    <p:sldId id="273" r:id="rId14"/>
    <p:sldId id="267" r:id="rId15"/>
    <p:sldId id="274" r:id="rId16"/>
    <p:sldId id="278" r:id="rId17"/>
    <p:sldId id="275" r:id="rId18"/>
    <p:sldId id="268" r:id="rId19"/>
    <p:sldId id="280" r:id="rId20"/>
    <p:sldId id="281" r:id="rId21"/>
    <p:sldId id="269" r:id="rId22"/>
    <p:sldId id="277" r:id="rId23"/>
    <p:sldId id="276" r:id="rId24"/>
    <p:sldId id="270" r:id="rId25"/>
    <p:sldId id="271" r:id="rId26"/>
    <p:sldId id="285" r:id="rId27"/>
    <p:sldId id="286" r:id="rId28"/>
    <p:sldId id="287" r:id="rId29"/>
    <p:sldId id="288" r:id="rId30"/>
    <p:sldId id="289" r:id="rId31"/>
    <p:sldId id="290" r:id="rId32"/>
    <p:sldId id="291" r:id="rId33"/>
    <p:sldId id="293" r:id="rId34"/>
    <p:sldId id="294" r:id="rId35"/>
    <p:sldId id="295" r:id="rId36"/>
    <p:sldId id="296" r:id="rId37"/>
    <p:sldId id="299" r:id="rId38"/>
    <p:sldId id="301" r:id="rId39"/>
    <p:sldId id="302" r:id="rId40"/>
    <p:sldId id="306" r:id="rId41"/>
    <p:sldId id="314" r:id="rId42"/>
    <p:sldId id="304" r:id="rId43"/>
    <p:sldId id="315" r:id="rId44"/>
    <p:sldId id="316" r:id="rId45"/>
    <p:sldId id="317" r:id="rId46"/>
    <p:sldId id="310" r:id="rId47"/>
    <p:sldId id="311" r:id="rId48"/>
    <p:sldId id="312" r:id="rId49"/>
    <p:sldId id="313" r:id="rId50"/>
    <p:sldId id="282" r:id="rId51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2" d="100"/>
          <a:sy n="72" d="100"/>
        </p:scale>
        <p:origin x="-1470" y="-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직사각형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제목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9" name="부제목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ko-KR" altLang="en-US" smtClean="0"/>
              <a:t>클릭하여 마스터 부제목 스타일 편집</a:t>
            </a:r>
            <a:endParaRPr kumimoji="0" lang="en-US"/>
          </a:p>
        </p:txBody>
      </p:sp>
      <p:sp>
        <p:nvSpPr>
          <p:cNvPr id="28" name="날짜 개체 틀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fld id="{21CF782E-5BF2-49ED-B2AF-B771D8C29065}" type="datetimeFigureOut">
              <a:rPr lang="ko-KR" altLang="en-US" smtClean="0"/>
              <a:t>2018-03-15</a:t>
            </a:fld>
            <a:endParaRPr lang="ko-KR" altLang="en-US"/>
          </a:p>
        </p:txBody>
      </p:sp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C6F3025-D0D9-4440-A07F-C98EC61505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96632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 편집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F782E-5BF2-49ED-B2AF-B771D8C29065}" type="datetimeFigureOut">
              <a:rPr lang="ko-KR" altLang="en-US" smtClean="0"/>
              <a:t>2018-03-15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F3025-D0D9-4440-A07F-C98EC61505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88469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 편집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</p:spPr>
        <p:txBody>
          <a:bodyPr/>
          <a:lstStyle/>
          <a:p>
            <a:fld id="{21CF782E-5BF2-49ED-B2AF-B771D8C29065}" type="datetimeFigureOut">
              <a:rPr lang="ko-KR" altLang="en-US" smtClean="0"/>
              <a:t>2018-03-15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직사각형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1C6F3025-D0D9-4440-A07F-C98EC61505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64446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F782E-5BF2-49ED-B2AF-B771D8C29065}" type="datetimeFigureOut">
              <a:rPr lang="ko-KR" altLang="en-US" smtClean="0"/>
              <a:t>2018-03-15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1C6F3025-D0D9-4440-A07F-C98EC615055C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>
            <a:lvl1pPr>
              <a:defRPr sz="240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1pPr>
            <a:lvl2pPr>
              <a:defRPr sz="200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2pPr>
            <a:lvl3pPr>
              <a:defRPr sz="200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4pPr>
            <a:lvl5pPr>
              <a:defRPr sz="180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5pPr>
          </a:lstStyle>
          <a:p>
            <a:pPr lvl="0" eaLnBrk="1" latinLnBrk="0" hangingPunct="1"/>
            <a:r>
              <a:rPr lang="ko-KR" altLang="en-US" smtClean="0"/>
              <a:t>마스터 텍스트 스타일 편집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1146806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 편집</a:t>
            </a:r>
          </a:p>
        </p:txBody>
      </p:sp>
      <p:sp>
        <p:nvSpPr>
          <p:cNvPr id="7" name="직사각형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F782E-5BF2-49ED-B2AF-B771D8C29065}" type="datetimeFigureOut">
              <a:rPr lang="ko-KR" altLang="en-US" smtClean="0"/>
              <a:t>2018-03-15</a:t>
            </a:fld>
            <a:endParaRPr lang="ko-KR" alt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1C6F3025-D0D9-4440-A07F-C98EC615055C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59474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 편집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 편집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8" name="날짜 개체 틀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21CF782E-5BF2-49ED-B2AF-B771D8C29065}" type="datetimeFigureOut">
              <a:rPr lang="ko-KR" altLang="en-US" smtClean="0"/>
              <a:t>2018-03-15</a:t>
            </a:fld>
            <a:endParaRPr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1C6F3025-D0D9-4440-A07F-C98EC615055C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36825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 편집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 편집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0" name="날짜 개체 틀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21CF782E-5BF2-49ED-B2AF-B771D8C29065}" type="datetimeFigureOut">
              <a:rPr lang="ko-KR" altLang="en-US" smtClean="0"/>
              <a:t>2018-03-15</a:t>
            </a:fld>
            <a:endParaRPr lang="ko-KR" altLang="en-US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1C6F3025-D0D9-4440-A07F-C98EC615055C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ko-KR" altLang="en-US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 smtClean="0"/>
              <a:t>마스터 텍스트 스타일 편집</a:t>
            </a: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 smtClean="0"/>
              <a:t>마스터 텍스트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9593342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F782E-5BF2-49ED-B2AF-B771D8C29065}" type="datetimeFigureOut">
              <a:rPr lang="ko-KR" altLang="en-US" smtClean="0"/>
              <a:t>2018-03-15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1C6F3025-D0D9-4440-A07F-C98EC61505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81220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F782E-5BF2-49ED-B2AF-B771D8C29065}" type="datetimeFigureOut">
              <a:rPr lang="ko-KR" altLang="en-US" smtClean="0"/>
              <a:t>2018-03-15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C6F3025-D0D9-4440-A07F-C98EC61505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2066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F782E-5BF2-49ED-B2AF-B771D8C29065}" type="datetimeFigureOut">
              <a:rPr lang="ko-KR" altLang="en-US" smtClean="0"/>
              <a:t>2018-03-15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1C6F3025-D0D9-4440-A07F-C98EC615055C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 편집</a:t>
            </a:r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 편집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2988165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 편집</a:t>
            </a:r>
          </a:p>
        </p:txBody>
      </p:sp>
      <p:sp>
        <p:nvSpPr>
          <p:cNvPr id="8" name="직사각형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1" name="직사각형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/>
          <a:p>
            <a:fld id="{21CF782E-5BF2-49ED-B2AF-B771D8C29065}" type="datetimeFigureOut">
              <a:rPr lang="ko-KR" altLang="en-US" smtClean="0"/>
              <a:t>2018-03-15</a:t>
            </a:fld>
            <a:endParaRPr lang="ko-KR" alt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1C6F3025-D0D9-4440-A07F-C98EC615055C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</p:spPr>
        <p:txBody>
          <a:bodyPr rtlCol="0"/>
          <a:lstStyle/>
          <a:p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ko-KR" altLang="en-US" smtClean="0"/>
              <a:t>그림을 추가하려면 아이콘을 클릭하십시오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8101339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개체 틀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612648" y="1600200"/>
            <a:ext cx="8153400" cy="45262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smtClean="0"/>
              <a:t>둘째 수준</a:t>
            </a:r>
          </a:p>
          <a:p>
            <a:pPr lvl="2" eaLnBrk="1" latinLnBrk="0" hangingPunct="1"/>
            <a:r>
              <a:rPr kumimoji="0" lang="ko-KR" altLang="en-US" smtClean="0"/>
              <a:t>셋째 수준</a:t>
            </a:r>
          </a:p>
          <a:p>
            <a:pPr lvl="3" eaLnBrk="1" latinLnBrk="0" hangingPunct="1"/>
            <a:r>
              <a:rPr kumimoji="0" lang="ko-KR" altLang="en-US" smtClean="0"/>
              <a:t>넷째 수준</a:t>
            </a:r>
          </a:p>
          <a:p>
            <a:pPr lvl="4" eaLnBrk="1" latinLnBrk="0" hangingPunct="1"/>
            <a:r>
              <a:rPr kumimoji="0" lang="ko-KR" altLang="en-US" smtClean="0"/>
              <a:t>다섯째 수준</a:t>
            </a:r>
            <a:endParaRPr kumimoji="0" lang="en-US"/>
          </a:p>
        </p:txBody>
      </p:sp>
      <p:sp>
        <p:nvSpPr>
          <p:cNvPr id="14" name="날짜 개체 틀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21CF782E-5BF2-49ED-B2AF-B771D8C29065}" type="datetimeFigureOut">
              <a:rPr lang="ko-KR" altLang="en-US" smtClean="0"/>
              <a:t>2018-03-15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3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7" name="직사각형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0" y="1280160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590550" y="1280160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4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1C6F3025-D0D9-4440-A07F-C98EC61505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22704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3" r:id="rId1"/>
    <p:sldLayoutId id="2147483974" r:id="rId2"/>
    <p:sldLayoutId id="2147483975" r:id="rId3"/>
    <p:sldLayoutId id="2147483976" r:id="rId4"/>
    <p:sldLayoutId id="2147483977" r:id="rId5"/>
    <p:sldLayoutId id="2147483978" r:id="rId6"/>
    <p:sldLayoutId id="2147483979" r:id="rId7"/>
    <p:sldLayoutId id="2147483980" r:id="rId8"/>
    <p:sldLayoutId id="2147483981" r:id="rId9"/>
    <p:sldLayoutId id="2147483982" r:id="rId10"/>
    <p:sldLayoutId id="2147483983" r:id="rId11"/>
  </p:sldLayoutIdLst>
  <p:txStyles>
    <p:titleStyle>
      <a:lvl1pPr algn="l" rtl="0" eaLnBrk="1" latinLnBrk="1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1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1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1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1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1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1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1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1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1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CHAP 3. </a:t>
            </a:r>
            <a:r>
              <a:rPr lang="ko-KR" altLang="en-US" dirty="0" smtClean="0"/>
              <a:t>사용자 인터페이스 기초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17728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b="1" dirty="0"/>
              <a:t>View </a:t>
            </a:r>
            <a:r>
              <a:rPr lang="ko-KR" altLang="en-US" dirty="0"/>
              <a:t>클래스는 모든 </a:t>
            </a:r>
            <a:r>
              <a:rPr lang="ko-KR" altLang="en-US" dirty="0" err="1"/>
              <a:t>뷰들의</a:t>
            </a:r>
            <a:r>
              <a:rPr lang="ko-KR" altLang="en-US" dirty="0"/>
              <a:t> 부모 </a:t>
            </a:r>
            <a:r>
              <a:rPr lang="ko-KR" altLang="en-US" dirty="0" smtClean="0"/>
              <a:t>클래스이다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View </a:t>
            </a:r>
            <a:r>
              <a:rPr lang="ko-KR" altLang="en-US" dirty="0"/>
              <a:t>클래스가 가지고 있는 </a:t>
            </a:r>
            <a:r>
              <a:rPr lang="ko-KR" altLang="en-US" dirty="0" smtClean="0"/>
              <a:t>필드나 </a:t>
            </a:r>
            <a:r>
              <a:rPr lang="ko-KR" altLang="en-US" dirty="0" err="1" smtClean="0"/>
              <a:t>메소드는</a:t>
            </a:r>
            <a:r>
              <a:rPr lang="ko-KR" altLang="en-US" dirty="0" smtClean="0"/>
              <a:t> </a:t>
            </a:r>
            <a:r>
              <a:rPr lang="ko-KR" altLang="en-US" dirty="0"/>
              <a:t>모든 </a:t>
            </a:r>
            <a:r>
              <a:rPr lang="ko-KR" altLang="en-US" dirty="0" err="1"/>
              <a:t>뷰에서</a:t>
            </a:r>
            <a:r>
              <a:rPr lang="ko-KR" altLang="en-US" dirty="0"/>
              <a:t> 공통적으로 사용할 </a:t>
            </a:r>
            <a:r>
              <a:rPr lang="ko-KR" altLang="en-US" dirty="0" smtClean="0"/>
              <a:t>수 있다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3789040"/>
            <a:ext cx="4391025" cy="1962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972352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뷰의</a:t>
            </a:r>
            <a:r>
              <a:rPr lang="ko-KR" altLang="en-US" dirty="0" smtClean="0"/>
              <a:t> 필드와 </a:t>
            </a:r>
            <a:r>
              <a:rPr lang="ko-KR" altLang="en-US" dirty="0" err="1" smtClean="0"/>
              <a:t>메소드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 smtClean="0"/>
              <a:t>id</a:t>
            </a:r>
          </a:p>
          <a:p>
            <a:pPr lvl="1"/>
            <a:r>
              <a:rPr lang="ko-KR" altLang="en-US" dirty="0" err="1" smtClean="0"/>
              <a:t>뷰의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식별자</a:t>
            </a:r>
            <a:endParaRPr lang="en-US" altLang="ko-KR" dirty="0" smtClean="0"/>
          </a:p>
          <a:p>
            <a:r>
              <a:rPr lang="ko-KR" altLang="en-US" dirty="0" err="1"/>
              <a:t>뷰의</a:t>
            </a:r>
            <a:r>
              <a:rPr lang="ko-KR" altLang="en-US" dirty="0"/>
              <a:t> 위치와 크기</a:t>
            </a:r>
            <a:endParaRPr lang="en-US" altLang="ko-KR" dirty="0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4653136"/>
            <a:ext cx="5695950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996952"/>
            <a:ext cx="6441351" cy="1488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505397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406401"/>
            <a:ext cx="5738128" cy="5985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971600" y="332656"/>
            <a:ext cx="1080120" cy="6480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45090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뷰의</a:t>
            </a:r>
            <a:r>
              <a:rPr lang="ko-KR" altLang="en-US" dirty="0" smtClean="0"/>
              <a:t> 크기 단위</a:t>
            </a:r>
            <a:endParaRPr lang="ko-KR" alt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700808"/>
            <a:ext cx="7553325" cy="382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091755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색상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16</a:t>
            </a:r>
            <a:r>
              <a:rPr lang="ko-KR" altLang="en-US" dirty="0"/>
              <a:t>진수로 투명도와 빛의 </a:t>
            </a:r>
            <a:r>
              <a:rPr lang="en-US" altLang="ko-KR" dirty="0"/>
              <a:t>3</a:t>
            </a:r>
            <a:r>
              <a:rPr lang="ko-KR" altLang="en-US" dirty="0"/>
              <a:t>원색인 </a:t>
            </a:r>
            <a:r>
              <a:rPr lang="en-US" altLang="ko-KR" dirty="0"/>
              <a:t>RGB</a:t>
            </a:r>
            <a:r>
              <a:rPr lang="ko-KR" altLang="en-US" dirty="0"/>
              <a:t>값을 </a:t>
            </a:r>
            <a:r>
              <a:rPr lang="ko-KR" altLang="en-US" dirty="0" smtClean="0"/>
              <a:t>표시</a:t>
            </a:r>
            <a:endParaRPr lang="ko-KR" alt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636912"/>
            <a:ext cx="6353175" cy="1276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651705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화면에 보이기 속성</a:t>
            </a:r>
            <a:endParaRPr lang="ko-KR" alt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988840"/>
            <a:ext cx="7543800" cy="173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331285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마진과 </a:t>
            </a:r>
            <a:r>
              <a:rPr lang="ko-KR" altLang="en-US" dirty="0" err="1" smtClean="0"/>
              <a:t>패딩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err="1"/>
              <a:t>패딩이란</a:t>
            </a:r>
            <a:r>
              <a:rPr lang="ko-KR" altLang="en-US" dirty="0"/>
              <a:t> </a:t>
            </a:r>
            <a:r>
              <a:rPr lang="ko-KR" altLang="en-US" dirty="0" err="1"/>
              <a:t>뷰의</a:t>
            </a:r>
            <a:r>
              <a:rPr lang="ko-KR" altLang="en-US" dirty="0"/>
              <a:t> 경계와 </a:t>
            </a:r>
            <a:r>
              <a:rPr lang="ko-KR" altLang="en-US" dirty="0" err="1"/>
              <a:t>뷰의</a:t>
            </a:r>
            <a:r>
              <a:rPr lang="ko-KR" altLang="en-US" dirty="0"/>
              <a:t> 내용물 사이의 </a:t>
            </a:r>
            <a:r>
              <a:rPr lang="ko-KR" altLang="en-US" dirty="0" smtClean="0"/>
              <a:t>간격</a:t>
            </a:r>
            <a:endParaRPr lang="en-US" altLang="ko-KR" dirty="0" smtClean="0"/>
          </a:p>
          <a:p>
            <a:r>
              <a:rPr lang="ko-KR" altLang="en-US" dirty="0" smtClean="0"/>
              <a:t>마진이란 </a:t>
            </a:r>
            <a:r>
              <a:rPr lang="ko-KR" altLang="en-US" dirty="0"/>
              <a:t>자식 </a:t>
            </a:r>
            <a:r>
              <a:rPr lang="ko-KR" altLang="en-US" dirty="0" err="1"/>
              <a:t>뷰</a:t>
            </a:r>
            <a:r>
              <a:rPr lang="ko-KR" altLang="en-US" dirty="0"/>
              <a:t> 주위의 </a:t>
            </a:r>
            <a:r>
              <a:rPr lang="ko-KR" altLang="en-US" dirty="0" smtClean="0"/>
              <a:t>여백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664" y="3068960"/>
            <a:ext cx="5734050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7474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마진과 </a:t>
            </a:r>
            <a:r>
              <a:rPr lang="ko-KR" altLang="en-US" dirty="0" err="1" smtClean="0"/>
              <a:t>패딩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 err="1"/>
              <a:t>paddingLeft</a:t>
            </a:r>
            <a:r>
              <a:rPr lang="en-US" altLang="ko-KR" dirty="0"/>
              <a:t>, </a:t>
            </a:r>
            <a:r>
              <a:rPr lang="en-US" altLang="ko-KR" dirty="0" err="1"/>
              <a:t>paddingRight</a:t>
            </a:r>
            <a:r>
              <a:rPr lang="en-US" altLang="ko-KR" dirty="0"/>
              <a:t>, </a:t>
            </a:r>
            <a:r>
              <a:rPr lang="en-US" altLang="ko-KR" dirty="0" err="1"/>
              <a:t>paddingTop</a:t>
            </a:r>
            <a:r>
              <a:rPr lang="en-US" altLang="ko-KR" dirty="0"/>
              <a:t>, </a:t>
            </a:r>
            <a:r>
              <a:rPr lang="en-US" altLang="ko-KR" dirty="0" err="1" smtClean="0"/>
              <a:t>paddingBottom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err="1" smtClean="0"/>
              <a:t>layout_marginLeft</a:t>
            </a:r>
            <a:r>
              <a:rPr lang="en-US" altLang="ko-KR" dirty="0"/>
              <a:t>, </a:t>
            </a:r>
            <a:r>
              <a:rPr lang="en-US" altLang="ko-KR" dirty="0" err="1"/>
              <a:t>layout_marginRight</a:t>
            </a:r>
            <a:r>
              <a:rPr lang="en-US" altLang="ko-KR" dirty="0"/>
              <a:t>, </a:t>
            </a:r>
            <a:r>
              <a:rPr lang="en-US" altLang="ko-KR" dirty="0" err="1"/>
              <a:t>layout_marginTop</a:t>
            </a:r>
            <a:r>
              <a:rPr lang="en-US" altLang="ko-KR" dirty="0"/>
              <a:t>, </a:t>
            </a:r>
            <a:r>
              <a:rPr lang="en-US" altLang="ko-KR" dirty="0" err="1"/>
              <a:t>layout_marginBottom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672" y="3573016"/>
            <a:ext cx="5734050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5755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텍스트뷰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1237674"/>
            <a:ext cx="7429078" cy="5413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4500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에디트</a:t>
            </a:r>
            <a:r>
              <a:rPr lang="ko-KR" altLang="en-US" dirty="0" smtClean="0"/>
              <a:t> 텍스트</a:t>
            </a:r>
            <a:endParaRPr lang="ko-KR" altLang="en-US" dirty="0"/>
          </a:p>
        </p:txBody>
      </p:sp>
      <p:pic>
        <p:nvPicPr>
          <p:cNvPr id="3073" name="_x386972608" descr="EMB00005f00323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919263"/>
            <a:ext cx="7755279" cy="72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1947" y="2639343"/>
            <a:ext cx="7354801" cy="3681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3764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</a:t>
            </a:r>
            <a:r>
              <a:rPr lang="ko-KR" altLang="en-US" dirty="0" smtClean="0"/>
              <a:t>주 목표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700808"/>
            <a:ext cx="6911539" cy="427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9948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에디트</a:t>
            </a:r>
            <a:r>
              <a:rPr lang="ko-KR" altLang="en-US" dirty="0" smtClean="0"/>
              <a:t> 텍스트의 </a:t>
            </a:r>
            <a:r>
              <a:rPr lang="en-US" altLang="ko-KR" dirty="0" err="1" smtClean="0"/>
              <a:t>inputType</a:t>
            </a:r>
            <a:r>
              <a:rPr lang="en-US" altLang="ko-KR" dirty="0" smtClean="0"/>
              <a:t> </a:t>
            </a:r>
            <a:r>
              <a:rPr lang="ko-KR" altLang="en-US" dirty="0" smtClean="0"/>
              <a:t>속성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1628800"/>
            <a:ext cx="6913265" cy="216778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0891" y="3771324"/>
            <a:ext cx="6936914" cy="2498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2338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7824" y="4581128"/>
            <a:ext cx="5014828" cy="1234504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에디트</a:t>
            </a:r>
            <a:r>
              <a:rPr lang="ko-KR" altLang="en-US" dirty="0" smtClean="0"/>
              <a:t> 텍스트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9832" y="404664"/>
            <a:ext cx="4942820" cy="4253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8414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이미지뷰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아이콘과 같은 이미지들을 간단히 표시하는 데 사용</a:t>
            </a:r>
          </a:p>
          <a:p>
            <a:endParaRPr lang="ko-KR" altLang="en-US" dirty="0"/>
          </a:p>
        </p:txBody>
      </p:sp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572" y="2304276"/>
            <a:ext cx="7163231" cy="3744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233421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안드로이드에서</a:t>
            </a:r>
            <a:r>
              <a:rPr lang="ko-KR" altLang="en-US" dirty="0" smtClean="0"/>
              <a:t> 이미지 사용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이미지를 </a:t>
            </a:r>
            <a:r>
              <a:rPr lang="en-US" altLang="ko-KR" dirty="0" err="1" smtClean="0"/>
              <a:t>drawable</a:t>
            </a:r>
            <a:r>
              <a:rPr lang="en-US" altLang="ko-KR" dirty="0" smtClean="0"/>
              <a:t> </a:t>
            </a:r>
            <a:r>
              <a:rPr lang="ko-KR" altLang="en-US" dirty="0" smtClean="0"/>
              <a:t>폴더로 복사한다</a:t>
            </a:r>
            <a:r>
              <a:rPr lang="en-US" altLang="ko-KR" dirty="0" smtClean="0"/>
              <a:t>.(</a:t>
            </a:r>
            <a:r>
              <a:rPr lang="en-US" altLang="ko-KR" dirty="0" err="1" smtClean="0"/>
              <a:t>Ctrl+C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Ctrl+V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2132856"/>
            <a:ext cx="7291687" cy="430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5356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이미지뷰</a:t>
            </a:r>
            <a:endParaRPr lang="ko-KR" altLang="en-US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628800"/>
            <a:ext cx="8492603" cy="3544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352991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버튼</a:t>
            </a:r>
            <a:endParaRPr lang="ko-KR" altLang="en-US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476672"/>
            <a:ext cx="6062117" cy="61276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374299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레이아웃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err="1" smtClean="0"/>
              <a:t>뷰들을</a:t>
            </a:r>
            <a:r>
              <a:rPr lang="ko-KR" altLang="en-US" dirty="0" smtClean="0"/>
              <a:t> 화면에 배치하는 방법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2420888"/>
            <a:ext cx="6014814" cy="3345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5434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레이아웃의 종류</a:t>
            </a:r>
            <a:endParaRPr lang="ko-KR" altLang="en-US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099" y="1916832"/>
            <a:ext cx="8582025" cy="2676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669839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선형 레이아웃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625" y="1700212"/>
            <a:ext cx="7524750" cy="3457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1990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선형 레이아웃 클래스의 속성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373" y="1700808"/>
            <a:ext cx="8448675" cy="225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1812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사용자 인터페이스 기초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자바의 </a:t>
            </a:r>
            <a:r>
              <a:rPr lang="en-US" altLang="ko-KR" dirty="0" smtClean="0"/>
              <a:t>swing</a:t>
            </a:r>
            <a:r>
              <a:rPr lang="ko-KR" altLang="en-US" dirty="0" smtClean="0"/>
              <a:t> 은 사용하지 않음</a:t>
            </a:r>
            <a:r>
              <a:rPr lang="en-US" altLang="ko-KR" dirty="0" smtClean="0"/>
              <a:t> </a:t>
            </a:r>
          </a:p>
          <a:p>
            <a:pPr lvl="1"/>
            <a:r>
              <a:rPr lang="ko-KR" altLang="en-US" dirty="0" smtClean="0"/>
              <a:t>너무 리소스를 많이 잡아먹음</a:t>
            </a:r>
            <a:r>
              <a:rPr lang="en-US" altLang="ko-KR" dirty="0" smtClean="0"/>
              <a:t>!</a:t>
            </a:r>
          </a:p>
          <a:p>
            <a:pPr lvl="1"/>
            <a:endParaRPr lang="en-US" altLang="ko-KR" dirty="0" smtClean="0"/>
          </a:p>
          <a:p>
            <a:r>
              <a:rPr lang="ko-KR" altLang="en-US" dirty="0" smtClean="0"/>
              <a:t>독자적인 사용자 인터페이스 컨트롤 사용</a:t>
            </a:r>
            <a:endParaRPr lang="en-US" altLang="ko-KR" dirty="0" smtClean="0"/>
          </a:p>
          <a:p>
            <a:pPr lvl="1"/>
            <a:r>
              <a:rPr lang="ko-KR" altLang="en-US" dirty="0"/>
              <a:t>버튼</a:t>
            </a:r>
            <a:r>
              <a:rPr lang="en-US" altLang="ko-KR" dirty="0"/>
              <a:t>, </a:t>
            </a:r>
            <a:r>
              <a:rPr lang="ko-KR" altLang="en-US" dirty="0"/>
              <a:t>리스트</a:t>
            </a:r>
            <a:r>
              <a:rPr lang="en-US" altLang="ko-KR" dirty="0"/>
              <a:t>, </a:t>
            </a:r>
            <a:r>
              <a:rPr lang="ko-KR" altLang="en-US" dirty="0"/>
              <a:t>스크롤 바</a:t>
            </a:r>
            <a:r>
              <a:rPr lang="en-US" altLang="ko-KR" dirty="0"/>
              <a:t>, </a:t>
            </a:r>
            <a:r>
              <a:rPr lang="ko-KR" altLang="en-US" dirty="0"/>
              <a:t>체크 박스</a:t>
            </a:r>
            <a:r>
              <a:rPr lang="en-US" altLang="ko-KR" dirty="0"/>
              <a:t>, </a:t>
            </a:r>
            <a:r>
              <a:rPr lang="ko-KR" altLang="en-US" dirty="0" smtClean="0"/>
              <a:t>메뉴</a:t>
            </a:r>
            <a:r>
              <a:rPr lang="en-US" altLang="ko-KR" dirty="0"/>
              <a:t>, </a:t>
            </a:r>
            <a:r>
              <a:rPr lang="ko-KR" altLang="en-US" dirty="0"/>
              <a:t>대화 </a:t>
            </a:r>
            <a:r>
              <a:rPr lang="ko-KR" altLang="en-US" dirty="0" smtClean="0"/>
              <a:t>상자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482419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선형 레이아웃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1340768"/>
            <a:ext cx="7114182" cy="5289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0940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Gravity </a:t>
            </a:r>
            <a:r>
              <a:rPr lang="ko-KR" altLang="en-US" dirty="0" smtClean="0"/>
              <a:t>속성 값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1772816"/>
            <a:ext cx="6372225" cy="3838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3031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Gravity</a:t>
            </a:r>
            <a:r>
              <a:rPr lang="ko-KR" altLang="en-US" dirty="0" smtClean="0"/>
              <a:t> 속성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374" y="1844824"/>
            <a:ext cx="7559947" cy="4192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5177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가중치</a:t>
            </a:r>
            <a:r>
              <a:rPr lang="en-US" altLang="ko-KR" dirty="0" smtClean="0"/>
              <a:t>(weight)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fontAlgn="base"/>
            <a:r>
              <a:rPr lang="ko-KR" altLang="en-US" dirty="0"/>
              <a:t>선형 레이아웃의 자식 </a:t>
            </a:r>
            <a:r>
              <a:rPr lang="ko-KR" altLang="en-US" dirty="0" err="1"/>
              <a:t>뷰들의</a:t>
            </a:r>
            <a:r>
              <a:rPr lang="ko-KR" altLang="en-US" dirty="0"/>
              <a:t> 가중치가 각각 </a:t>
            </a:r>
            <a:r>
              <a:rPr lang="en-US" altLang="ko-KR" dirty="0"/>
              <a:t>1, 2, 3</a:t>
            </a:r>
            <a:r>
              <a:rPr lang="ko-KR" altLang="en-US" dirty="0"/>
              <a:t>이면</a:t>
            </a:r>
            <a:r>
              <a:rPr lang="en-US" altLang="ko-KR" dirty="0"/>
              <a:t>, </a:t>
            </a:r>
            <a:r>
              <a:rPr lang="ko-KR" altLang="en-US" dirty="0"/>
              <a:t>남아있는 공간의 </a:t>
            </a:r>
            <a:r>
              <a:rPr lang="en-US" altLang="ko-KR" dirty="0"/>
              <a:t>1/6, 2/6, 3/6</a:t>
            </a:r>
            <a:r>
              <a:rPr lang="ko-KR" altLang="en-US" dirty="0"/>
              <a:t>을 각각 </a:t>
            </a:r>
            <a:r>
              <a:rPr lang="ko-KR" altLang="en-US" dirty="0" err="1"/>
              <a:t>할당받는다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097" name="_x128029536" descr="EMB000055c810b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360"/>
          <a:stretch>
            <a:fillRect/>
          </a:stretch>
        </p:blipFill>
        <p:spPr bwMode="auto">
          <a:xfrm>
            <a:off x="2555776" y="3168392"/>
            <a:ext cx="3369734" cy="18002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22797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가중치</a:t>
            </a:r>
            <a:r>
              <a:rPr lang="en-US" altLang="ko-KR" dirty="0" smtClean="0"/>
              <a:t>(weight)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fontAlgn="base"/>
            <a:r>
              <a:rPr lang="ko-KR" altLang="en-US" dirty="0"/>
              <a:t>가중치를 </a:t>
            </a:r>
            <a:r>
              <a:rPr lang="en-US" altLang="ko-KR" dirty="0"/>
              <a:t>1</a:t>
            </a:r>
            <a:r>
              <a:rPr lang="ko-KR" altLang="en-US" dirty="0"/>
              <a:t>로 선언한 </a:t>
            </a:r>
            <a:r>
              <a:rPr lang="en-US" altLang="ko-KR" dirty="0"/>
              <a:t>2</a:t>
            </a:r>
            <a:r>
              <a:rPr lang="ko-KR" altLang="en-US" dirty="0"/>
              <a:t>개의 텍스트 </a:t>
            </a:r>
            <a:r>
              <a:rPr lang="ko-KR" altLang="en-US" dirty="0" err="1"/>
              <a:t>뷰들은</a:t>
            </a:r>
            <a:r>
              <a:rPr lang="ko-KR" altLang="en-US" dirty="0"/>
              <a:t> 남아있는 공간을 동일하게 차지할 것이다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121" name="_x128029616" descr="EMB000055c810b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677"/>
          <a:stretch>
            <a:fillRect/>
          </a:stretch>
        </p:blipFill>
        <p:spPr bwMode="auto">
          <a:xfrm>
            <a:off x="2123728" y="2996952"/>
            <a:ext cx="3528392" cy="186920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11793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6727" y="2781193"/>
            <a:ext cx="2554962" cy="451760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가중치</a:t>
            </a:r>
            <a:r>
              <a:rPr lang="en-US" altLang="ko-KR" dirty="0" smtClean="0"/>
              <a:t> </a:t>
            </a:r>
            <a:r>
              <a:rPr lang="ko-KR" altLang="en-US" dirty="0" smtClean="0"/>
              <a:t>예제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버튼</a:t>
            </a:r>
            <a:r>
              <a:rPr lang="en-US" altLang="ko-KR" dirty="0"/>
              <a:t>, </a:t>
            </a:r>
            <a:r>
              <a:rPr lang="ko-KR" altLang="en-US" dirty="0"/>
              <a:t>텍스트 </a:t>
            </a:r>
            <a:r>
              <a:rPr lang="ko-KR" altLang="en-US" dirty="0" err="1"/>
              <a:t>뷰</a:t>
            </a:r>
            <a:r>
              <a:rPr lang="en-US" altLang="ko-KR" dirty="0"/>
              <a:t>, </a:t>
            </a:r>
            <a:r>
              <a:rPr lang="ko-KR" altLang="en-US" dirty="0" err="1"/>
              <a:t>에디트</a:t>
            </a:r>
            <a:r>
              <a:rPr lang="ko-KR" altLang="en-US" dirty="0"/>
              <a:t> 텍스트 등의 </a:t>
            </a:r>
            <a:r>
              <a:rPr lang="ko-KR" altLang="en-US" dirty="0" err="1"/>
              <a:t>뷰들을</a:t>
            </a:r>
            <a:r>
              <a:rPr lang="ko-KR" altLang="en-US" dirty="0"/>
              <a:t> 가중치를 다르게 하여 배치한 </a:t>
            </a:r>
            <a:r>
              <a:rPr lang="ko-KR" altLang="en-US" dirty="0" smtClean="0"/>
              <a:t>예</a:t>
            </a:r>
            <a:endParaRPr lang="en-US" altLang="ko-KR" dirty="0" smtClean="0"/>
          </a:p>
          <a:p>
            <a:r>
              <a:rPr lang="ko-KR" altLang="en-US" dirty="0" err="1" smtClean="0"/>
              <a:t>에디트</a:t>
            </a:r>
            <a:r>
              <a:rPr lang="en-US" altLang="ko-KR" dirty="0" smtClean="0"/>
              <a:t> </a:t>
            </a:r>
            <a:r>
              <a:rPr lang="ko-KR" altLang="en-US" dirty="0" smtClean="0"/>
              <a:t>텍스트만 가중치가 </a:t>
            </a:r>
            <a:r>
              <a:rPr lang="en-US" altLang="ko-KR" dirty="0" smtClean="0"/>
              <a:t>1</a:t>
            </a:r>
            <a:r>
              <a:rPr lang="ko-KR" altLang="en-US" dirty="0" smtClean="0"/>
              <a:t>이고 나머지는 전부 </a:t>
            </a:r>
            <a:r>
              <a:rPr lang="en-US" altLang="ko-KR" dirty="0" smtClean="0"/>
              <a:t>0</a:t>
            </a:r>
            <a:endParaRPr lang="ko-KR" altLang="en-US" dirty="0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5220072" y="4005064"/>
            <a:ext cx="2448272" cy="273630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자유형 5"/>
          <p:cNvSpPr/>
          <p:nvPr/>
        </p:nvSpPr>
        <p:spPr>
          <a:xfrm>
            <a:off x="2610196" y="2759825"/>
            <a:ext cx="2626822" cy="2470307"/>
          </a:xfrm>
          <a:custGeom>
            <a:avLst/>
            <a:gdLst>
              <a:gd name="connsiteX0" fmla="*/ 0 w 2626822"/>
              <a:gd name="connsiteY0" fmla="*/ 0 h 2470307"/>
              <a:gd name="connsiteX1" fmla="*/ 41564 w 2626822"/>
              <a:gd name="connsiteY1" fmla="*/ 8313 h 2470307"/>
              <a:gd name="connsiteX2" fmla="*/ 74815 w 2626822"/>
              <a:gd name="connsiteY2" fmla="*/ 33251 h 2470307"/>
              <a:gd name="connsiteX3" fmla="*/ 133004 w 2626822"/>
              <a:gd name="connsiteY3" fmla="*/ 91440 h 2470307"/>
              <a:gd name="connsiteX4" fmla="*/ 174568 w 2626822"/>
              <a:gd name="connsiteY4" fmla="*/ 133004 h 2470307"/>
              <a:gd name="connsiteX5" fmla="*/ 207819 w 2626822"/>
              <a:gd name="connsiteY5" fmla="*/ 174568 h 2470307"/>
              <a:gd name="connsiteX6" fmla="*/ 290946 w 2626822"/>
              <a:gd name="connsiteY6" fmla="*/ 257695 h 2470307"/>
              <a:gd name="connsiteX7" fmla="*/ 357448 w 2626822"/>
              <a:gd name="connsiteY7" fmla="*/ 340822 h 2470307"/>
              <a:gd name="connsiteX8" fmla="*/ 390699 w 2626822"/>
              <a:gd name="connsiteY8" fmla="*/ 382386 h 2470307"/>
              <a:gd name="connsiteX9" fmla="*/ 457200 w 2626822"/>
              <a:gd name="connsiteY9" fmla="*/ 482139 h 2470307"/>
              <a:gd name="connsiteX10" fmla="*/ 473826 w 2626822"/>
              <a:gd name="connsiteY10" fmla="*/ 540328 h 2470307"/>
              <a:gd name="connsiteX11" fmla="*/ 490451 w 2626822"/>
              <a:gd name="connsiteY11" fmla="*/ 573579 h 2470307"/>
              <a:gd name="connsiteX12" fmla="*/ 498764 w 2626822"/>
              <a:gd name="connsiteY12" fmla="*/ 673331 h 2470307"/>
              <a:gd name="connsiteX13" fmla="*/ 507077 w 2626822"/>
              <a:gd name="connsiteY13" fmla="*/ 756459 h 2470307"/>
              <a:gd name="connsiteX14" fmla="*/ 515389 w 2626822"/>
              <a:gd name="connsiteY14" fmla="*/ 872837 h 2470307"/>
              <a:gd name="connsiteX15" fmla="*/ 532015 w 2626822"/>
              <a:gd name="connsiteY15" fmla="*/ 1346662 h 2470307"/>
              <a:gd name="connsiteX16" fmla="*/ 540328 w 2626822"/>
              <a:gd name="connsiteY16" fmla="*/ 1388226 h 2470307"/>
              <a:gd name="connsiteX17" fmla="*/ 581891 w 2626822"/>
              <a:gd name="connsiteY17" fmla="*/ 1512917 h 2470307"/>
              <a:gd name="connsiteX18" fmla="*/ 623455 w 2626822"/>
              <a:gd name="connsiteY18" fmla="*/ 1579419 h 2470307"/>
              <a:gd name="connsiteX19" fmla="*/ 656706 w 2626822"/>
              <a:gd name="connsiteY19" fmla="*/ 1645920 h 2470307"/>
              <a:gd name="connsiteX20" fmla="*/ 681644 w 2626822"/>
              <a:gd name="connsiteY20" fmla="*/ 1704110 h 2470307"/>
              <a:gd name="connsiteX21" fmla="*/ 698269 w 2626822"/>
              <a:gd name="connsiteY21" fmla="*/ 1753986 h 2470307"/>
              <a:gd name="connsiteX22" fmla="*/ 731520 w 2626822"/>
              <a:gd name="connsiteY22" fmla="*/ 1795550 h 2470307"/>
              <a:gd name="connsiteX23" fmla="*/ 822960 w 2626822"/>
              <a:gd name="connsiteY23" fmla="*/ 1878677 h 2470307"/>
              <a:gd name="connsiteX24" fmla="*/ 947651 w 2626822"/>
              <a:gd name="connsiteY24" fmla="*/ 1970117 h 2470307"/>
              <a:gd name="connsiteX25" fmla="*/ 1014153 w 2626822"/>
              <a:gd name="connsiteY25" fmla="*/ 2003368 h 2470307"/>
              <a:gd name="connsiteX26" fmla="*/ 1072342 w 2626822"/>
              <a:gd name="connsiteY26" fmla="*/ 2036619 h 2470307"/>
              <a:gd name="connsiteX27" fmla="*/ 1147157 w 2626822"/>
              <a:gd name="connsiteY27" fmla="*/ 2069870 h 2470307"/>
              <a:gd name="connsiteX28" fmla="*/ 1205346 w 2626822"/>
              <a:gd name="connsiteY28" fmla="*/ 2103120 h 2470307"/>
              <a:gd name="connsiteX29" fmla="*/ 1263535 w 2626822"/>
              <a:gd name="connsiteY29" fmla="*/ 2128059 h 2470307"/>
              <a:gd name="connsiteX30" fmla="*/ 1396539 w 2626822"/>
              <a:gd name="connsiteY30" fmla="*/ 2177935 h 2470307"/>
              <a:gd name="connsiteX31" fmla="*/ 1521229 w 2626822"/>
              <a:gd name="connsiteY31" fmla="*/ 2227811 h 2470307"/>
              <a:gd name="connsiteX32" fmla="*/ 1704109 w 2626822"/>
              <a:gd name="connsiteY32" fmla="*/ 2310939 h 2470307"/>
              <a:gd name="connsiteX33" fmla="*/ 1870364 w 2626822"/>
              <a:gd name="connsiteY33" fmla="*/ 2360815 h 2470307"/>
              <a:gd name="connsiteX34" fmla="*/ 1945179 w 2626822"/>
              <a:gd name="connsiteY34" fmla="*/ 2377440 h 2470307"/>
              <a:gd name="connsiteX35" fmla="*/ 2078182 w 2626822"/>
              <a:gd name="connsiteY35" fmla="*/ 2419004 h 2470307"/>
              <a:gd name="connsiteX36" fmla="*/ 2136371 w 2626822"/>
              <a:gd name="connsiteY36" fmla="*/ 2427317 h 2470307"/>
              <a:gd name="connsiteX37" fmla="*/ 2194560 w 2626822"/>
              <a:gd name="connsiteY37" fmla="*/ 2443942 h 2470307"/>
              <a:gd name="connsiteX38" fmla="*/ 2485506 w 2626822"/>
              <a:gd name="connsiteY38" fmla="*/ 2460568 h 2470307"/>
              <a:gd name="connsiteX39" fmla="*/ 2626822 w 2626822"/>
              <a:gd name="connsiteY39" fmla="*/ 2468880 h 2470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626822" h="2470307">
                <a:moveTo>
                  <a:pt x="0" y="0"/>
                </a:moveTo>
                <a:cubicBezTo>
                  <a:pt x="13855" y="2771"/>
                  <a:pt x="28653" y="2575"/>
                  <a:pt x="41564" y="8313"/>
                </a:cubicBezTo>
                <a:cubicBezTo>
                  <a:pt x="54224" y="13940"/>
                  <a:pt x="63541" y="25198"/>
                  <a:pt x="74815" y="33251"/>
                </a:cubicBezTo>
                <a:cubicBezTo>
                  <a:pt x="127061" y="70570"/>
                  <a:pt x="71233" y="22806"/>
                  <a:pt x="133004" y="91440"/>
                </a:cubicBezTo>
                <a:cubicBezTo>
                  <a:pt x="146111" y="106004"/>
                  <a:pt x="161461" y="118440"/>
                  <a:pt x="174568" y="133004"/>
                </a:cubicBezTo>
                <a:cubicBezTo>
                  <a:pt x="186437" y="146192"/>
                  <a:pt x="195713" y="161597"/>
                  <a:pt x="207819" y="174568"/>
                </a:cubicBezTo>
                <a:cubicBezTo>
                  <a:pt x="234557" y="203215"/>
                  <a:pt x="266466" y="227096"/>
                  <a:pt x="290946" y="257695"/>
                </a:cubicBezTo>
                <a:lnTo>
                  <a:pt x="357448" y="340822"/>
                </a:lnTo>
                <a:cubicBezTo>
                  <a:pt x="368532" y="354677"/>
                  <a:pt x="381296" y="367340"/>
                  <a:pt x="390699" y="382386"/>
                </a:cubicBezTo>
                <a:cubicBezTo>
                  <a:pt x="439605" y="460637"/>
                  <a:pt x="416578" y="427975"/>
                  <a:pt x="457200" y="482139"/>
                </a:cubicBezTo>
                <a:cubicBezTo>
                  <a:pt x="461419" y="499015"/>
                  <a:pt x="466670" y="523630"/>
                  <a:pt x="473826" y="540328"/>
                </a:cubicBezTo>
                <a:cubicBezTo>
                  <a:pt x="478707" y="551718"/>
                  <a:pt x="484909" y="562495"/>
                  <a:pt x="490451" y="573579"/>
                </a:cubicBezTo>
                <a:cubicBezTo>
                  <a:pt x="493222" y="606830"/>
                  <a:pt x="495743" y="640102"/>
                  <a:pt x="498764" y="673331"/>
                </a:cubicBezTo>
                <a:cubicBezTo>
                  <a:pt x="501285" y="701064"/>
                  <a:pt x="504764" y="728708"/>
                  <a:pt x="507077" y="756459"/>
                </a:cubicBezTo>
                <a:cubicBezTo>
                  <a:pt x="510307" y="795216"/>
                  <a:pt x="512618" y="834044"/>
                  <a:pt x="515389" y="872837"/>
                </a:cubicBezTo>
                <a:cubicBezTo>
                  <a:pt x="520931" y="1030779"/>
                  <a:pt x="524377" y="1188808"/>
                  <a:pt x="532015" y="1346662"/>
                </a:cubicBezTo>
                <a:cubicBezTo>
                  <a:pt x="532698" y="1360775"/>
                  <a:pt x="536268" y="1374693"/>
                  <a:pt x="540328" y="1388226"/>
                </a:cubicBezTo>
                <a:cubicBezTo>
                  <a:pt x="552917" y="1430190"/>
                  <a:pt x="558671" y="1475765"/>
                  <a:pt x="581891" y="1512917"/>
                </a:cubicBezTo>
                <a:cubicBezTo>
                  <a:pt x="595746" y="1535084"/>
                  <a:pt x="613747" y="1555148"/>
                  <a:pt x="623455" y="1579419"/>
                </a:cubicBezTo>
                <a:cubicBezTo>
                  <a:pt x="643790" y="1630258"/>
                  <a:pt x="631803" y="1608567"/>
                  <a:pt x="656706" y="1645920"/>
                </a:cubicBezTo>
                <a:cubicBezTo>
                  <a:pt x="682551" y="1775142"/>
                  <a:pt x="646156" y="1633132"/>
                  <a:pt x="681644" y="1704110"/>
                </a:cubicBezTo>
                <a:cubicBezTo>
                  <a:pt x="689481" y="1719785"/>
                  <a:pt x="689877" y="1738601"/>
                  <a:pt x="698269" y="1753986"/>
                </a:cubicBezTo>
                <a:cubicBezTo>
                  <a:pt x="706765" y="1769562"/>
                  <a:pt x="719651" y="1782362"/>
                  <a:pt x="731520" y="1795550"/>
                </a:cubicBezTo>
                <a:cubicBezTo>
                  <a:pt x="758264" y="1825265"/>
                  <a:pt x="791304" y="1854558"/>
                  <a:pt x="822960" y="1878677"/>
                </a:cubicBezTo>
                <a:cubicBezTo>
                  <a:pt x="863958" y="1909914"/>
                  <a:pt x="901551" y="1947067"/>
                  <a:pt x="947651" y="1970117"/>
                </a:cubicBezTo>
                <a:cubicBezTo>
                  <a:pt x="969818" y="1981201"/>
                  <a:pt x="992285" y="1991705"/>
                  <a:pt x="1014153" y="2003368"/>
                </a:cubicBezTo>
                <a:cubicBezTo>
                  <a:pt x="1033865" y="2013881"/>
                  <a:pt x="1052361" y="2026628"/>
                  <a:pt x="1072342" y="2036619"/>
                </a:cubicBezTo>
                <a:cubicBezTo>
                  <a:pt x="1096751" y="2048824"/>
                  <a:pt x="1122748" y="2057665"/>
                  <a:pt x="1147157" y="2069870"/>
                </a:cubicBezTo>
                <a:cubicBezTo>
                  <a:pt x="1167138" y="2079860"/>
                  <a:pt x="1185365" y="2093129"/>
                  <a:pt x="1205346" y="2103120"/>
                </a:cubicBezTo>
                <a:cubicBezTo>
                  <a:pt x="1224221" y="2112557"/>
                  <a:pt x="1243883" y="2120369"/>
                  <a:pt x="1263535" y="2128059"/>
                </a:cubicBezTo>
                <a:cubicBezTo>
                  <a:pt x="1307629" y="2145313"/>
                  <a:pt x="1357142" y="2151670"/>
                  <a:pt x="1396539" y="2177935"/>
                </a:cubicBezTo>
                <a:cubicBezTo>
                  <a:pt x="1467671" y="2225357"/>
                  <a:pt x="1426910" y="2206852"/>
                  <a:pt x="1521229" y="2227811"/>
                </a:cubicBezTo>
                <a:cubicBezTo>
                  <a:pt x="1574769" y="2254582"/>
                  <a:pt x="1657220" y="2296873"/>
                  <a:pt x="1704109" y="2310939"/>
                </a:cubicBezTo>
                <a:cubicBezTo>
                  <a:pt x="1759527" y="2327564"/>
                  <a:pt x="1813883" y="2348264"/>
                  <a:pt x="1870364" y="2360815"/>
                </a:cubicBezTo>
                <a:cubicBezTo>
                  <a:pt x="1895302" y="2366357"/>
                  <a:pt x="1920564" y="2370603"/>
                  <a:pt x="1945179" y="2377440"/>
                </a:cubicBezTo>
                <a:cubicBezTo>
                  <a:pt x="1999007" y="2392392"/>
                  <a:pt x="2025508" y="2407717"/>
                  <a:pt x="2078182" y="2419004"/>
                </a:cubicBezTo>
                <a:cubicBezTo>
                  <a:pt x="2097340" y="2423109"/>
                  <a:pt x="2117213" y="2423212"/>
                  <a:pt x="2136371" y="2427317"/>
                </a:cubicBezTo>
                <a:cubicBezTo>
                  <a:pt x="2156096" y="2431544"/>
                  <a:pt x="2174634" y="2440796"/>
                  <a:pt x="2194560" y="2443942"/>
                </a:cubicBezTo>
                <a:cubicBezTo>
                  <a:pt x="2251454" y="2452925"/>
                  <a:pt x="2464456" y="2459653"/>
                  <a:pt x="2485506" y="2460568"/>
                </a:cubicBezTo>
                <a:cubicBezTo>
                  <a:pt x="2559674" y="2475401"/>
                  <a:pt x="2512940" y="2468880"/>
                  <a:pt x="2626822" y="2468880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536952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332656"/>
            <a:ext cx="6400800" cy="615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7291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테이블 레이아웃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648" y="1412776"/>
            <a:ext cx="6335291" cy="5013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46003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상대적 레이아웃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719262"/>
            <a:ext cx="7620000" cy="3419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76797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상대적 레이아웃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696" y="116632"/>
            <a:ext cx="6166479" cy="6389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4239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뷰와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뷰그룹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093" y="1556792"/>
            <a:ext cx="6998707" cy="4461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62241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코드로 레이아웃 만들기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1412776"/>
            <a:ext cx="7103986" cy="5007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5818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실행결과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115616" y="1772816"/>
            <a:ext cx="5627702" cy="2592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6724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코드로 속성 변경하기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700808"/>
            <a:ext cx="8486775" cy="436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99499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XML</a:t>
            </a:r>
            <a:r>
              <a:rPr lang="ko-KR" altLang="en-US" dirty="0" smtClean="0"/>
              <a:t>로 </a:t>
            </a:r>
            <a:r>
              <a:rPr lang="en-US" altLang="ko-KR" dirty="0" err="1" smtClean="0"/>
              <a:t>ui</a:t>
            </a:r>
            <a:r>
              <a:rPr lang="ko-KR" altLang="en-US" dirty="0" smtClean="0"/>
              <a:t> 정의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191825" y="1600200"/>
            <a:ext cx="6995299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05499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코드로 속성 변경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064370" y="1600200"/>
            <a:ext cx="7250210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60784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실행 화면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260475" y="2386012"/>
            <a:ext cx="6858000" cy="2924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88268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Lab: </a:t>
            </a:r>
            <a:r>
              <a:rPr lang="ko-KR" altLang="en-US" dirty="0" smtClean="0"/>
              <a:t>계산기 </a:t>
            </a:r>
            <a:r>
              <a:rPr lang="ko-KR" altLang="en-US" dirty="0" err="1" smtClean="0"/>
              <a:t>앱</a:t>
            </a:r>
            <a:r>
              <a:rPr lang="ko-KR" altLang="en-US" dirty="0" smtClean="0"/>
              <a:t> 작성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1900276"/>
            <a:ext cx="6911539" cy="427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39495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상단 구현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2276872"/>
            <a:ext cx="8153548" cy="2263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67853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버튼 구현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879199"/>
            <a:ext cx="7768356" cy="4315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43093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하단 구현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008" y="1772816"/>
            <a:ext cx="8118301" cy="1404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4160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Ui</a:t>
            </a:r>
            <a:r>
              <a:rPr lang="ko-KR" altLang="en-US" dirty="0" smtClean="0"/>
              <a:t>를</a:t>
            </a:r>
            <a:r>
              <a:rPr lang="en-US" altLang="ko-KR" dirty="0" smtClean="0"/>
              <a:t> </a:t>
            </a:r>
            <a:r>
              <a:rPr lang="ko-KR" altLang="en-US" dirty="0" smtClean="0"/>
              <a:t>작성하는 절차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ko-KR" altLang="en-US" dirty="0" err="1" smtClean="0"/>
              <a:t>뷰그룹을</a:t>
            </a:r>
            <a:r>
              <a:rPr lang="ko-KR" altLang="en-US" dirty="0" smtClean="0"/>
              <a:t> 생성한다</a:t>
            </a:r>
            <a:r>
              <a:rPr lang="en-US" altLang="ko-KR" dirty="0" smtClean="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ko-KR" altLang="en-US" dirty="0" smtClean="0"/>
              <a:t>필요한 </a:t>
            </a:r>
            <a:r>
              <a:rPr lang="ko-KR" altLang="en-US" dirty="0" err="1" smtClean="0"/>
              <a:t>뷰를</a:t>
            </a:r>
            <a:r>
              <a:rPr lang="ko-KR" altLang="en-US" dirty="0" smtClean="0"/>
              <a:t> 추가한다</a:t>
            </a:r>
            <a:r>
              <a:rPr lang="en-US" altLang="ko-KR" dirty="0" smtClean="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ko-KR" altLang="en-US" dirty="0" err="1" smtClean="0"/>
              <a:t>액티비티</a:t>
            </a:r>
            <a:r>
              <a:rPr lang="ko-KR" altLang="en-US" dirty="0" smtClean="0"/>
              <a:t> 화면으로 설정한다</a:t>
            </a:r>
            <a:r>
              <a:rPr lang="en-US" altLang="ko-KR" dirty="0" smtClean="0"/>
              <a:t>. 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3023413"/>
            <a:ext cx="6800850" cy="3095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90754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Lab: </a:t>
            </a:r>
            <a:r>
              <a:rPr lang="ko-KR" altLang="en-US" dirty="0" smtClean="0"/>
              <a:t>계산기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앱</a:t>
            </a:r>
            <a:r>
              <a:rPr lang="ko-KR" altLang="en-US" dirty="0" smtClean="0"/>
              <a:t> 작성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1772816"/>
            <a:ext cx="6631284" cy="4207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9647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UI</a:t>
            </a:r>
            <a:r>
              <a:rPr lang="ko-KR" altLang="en-US" dirty="0" smtClean="0"/>
              <a:t>를 작성하는 </a:t>
            </a:r>
            <a:r>
              <a:rPr lang="en-US" altLang="ko-KR" dirty="0"/>
              <a:t>2</a:t>
            </a:r>
            <a:r>
              <a:rPr lang="ko-KR" altLang="en-US" dirty="0" smtClean="0"/>
              <a:t>가지 방법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1772816"/>
            <a:ext cx="6715125" cy="420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7897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XML</a:t>
            </a:r>
            <a:r>
              <a:rPr lang="ko-KR" altLang="en-US" dirty="0" smtClean="0"/>
              <a:t>로 </a:t>
            </a:r>
            <a:r>
              <a:rPr lang="en-US" altLang="ko-KR" dirty="0" err="1" smtClean="0"/>
              <a:t>ui</a:t>
            </a:r>
            <a:r>
              <a:rPr lang="ko-KR" altLang="en-US" dirty="0" smtClean="0"/>
              <a:t> 작성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251" y="1484784"/>
            <a:ext cx="7230194" cy="4964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1979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자바 코드는 변경하지 않는다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자동 생성된 코드 사용</a:t>
            </a:r>
            <a:r>
              <a:rPr lang="en-US" altLang="ko-KR" dirty="0" smtClean="0"/>
              <a:t>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30111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실행결과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1844824"/>
            <a:ext cx="6896100" cy="277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84833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가을">
  <a:themeElements>
    <a:clrScheme name="가을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가을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가을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chap02 안드로이드(강의자료)</Template>
  <TotalTime>293</TotalTime>
  <Words>314</Words>
  <Application>Microsoft Office PowerPoint</Application>
  <PresentationFormat>화면 슬라이드 쇼(4:3)</PresentationFormat>
  <Paragraphs>76</Paragraphs>
  <Slides>50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50</vt:i4>
      </vt:variant>
    </vt:vector>
  </HeadingPairs>
  <TitlesOfParts>
    <vt:vector size="51" baseType="lpstr">
      <vt:lpstr>가을</vt:lpstr>
      <vt:lpstr>CHAP 3. 사용자 인터페이스 기초</vt:lpstr>
      <vt:lpstr>2주 목표</vt:lpstr>
      <vt:lpstr>사용자 인터페이스 기초</vt:lpstr>
      <vt:lpstr>뷰와 뷰그룹</vt:lpstr>
      <vt:lpstr>Ui를 작성하는 절차</vt:lpstr>
      <vt:lpstr>UI를 작성하는 2가지 방법</vt:lpstr>
      <vt:lpstr>XML로 ui 작성 </vt:lpstr>
      <vt:lpstr>자바 코드는 변경하지 않는다!</vt:lpstr>
      <vt:lpstr>실행결과 </vt:lpstr>
      <vt:lpstr>뷰</vt:lpstr>
      <vt:lpstr>뷰의 필드와 메소드</vt:lpstr>
      <vt:lpstr>PowerPoint 프레젠테이션</vt:lpstr>
      <vt:lpstr>뷰의 크기 단위</vt:lpstr>
      <vt:lpstr>색상 </vt:lpstr>
      <vt:lpstr>화면에 보이기 속성</vt:lpstr>
      <vt:lpstr>마진과 패딩</vt:lpstr>
      <vt:lpstr>마진과 패딩</vt:lpstr>
      <vt:lpstr>텍스트뷰</vt:lpstr>
      <vt:lpstr>에디트 텍스트</vt:lpstr>
      <vt:lpstr>에디트 텍스트의 inputType 속성</vt:lpstr>
      <vt:lpstr>에디트 텍스트</vt:lpstr>
      <vt:lpstr>이미지뷰</vt:lpstr>
      <vt:lpstr>안드로이드에서 이미지 사용</vt:lpstr>
      <vt:lpstr>이미지뷰</vt:lpstr>
      <vt:lpstr>버튼</vt:lpstr>
      <vt:lpstr>레이아웃</vt:lpstr>
      <vt:lpstr>레이아웃의 종류</vt:lpstr>
      <vt:lpstr>선형 레이아웃</vt:lpstr>
      <vt:lpstr>선형 레이아웃 클래스의 속성</vt:lpstr>
      <vt:lpstr>선형 레이아웃</vt:lpstr>
      <vt:lpstr>Gravity 속성 값</vt:lpstr>
      <vt:lpstr>Gravity 속성 </vt:lpstr>
      <vt:lpstr>가중치(weight)</vt:lpstr>
      <vt:lpstr>가중치(weight)</vt:lpstr>
      <vt:lpstr>가중치 예제</vt:lpstr>
      <vt:lpstr>PowerPoint 프레젠테이션</vt:lpstr>
      <vt:lpstr>테이블 레이아웃</vt:lpstr>
      <vt:lpstr>상대적 레이아웃</vt:lpstr>
      <vt:lpstr>상대적 레이아웃</vt:lpstr>
      <vt:lpstr>코드로 레이아웃 만들기</vt:lpstr>
      <vt:lpstr>실행결과</vt:lpstr>
      <vt:lpstr>코드로 속성 변경하기</vt:lpstr>
      <vt:lpstr>XML로 ui 정의 </vt:lpstr>
      <vt:lpstr>코드로 속성 변경</vt:lpstr>
      <vt:lpstr>실행 화면</vt:lpstr>
      <vt:lpstr>Lab: 계산기 앱 작성</vt:lpstr>
      <vt:lpstr>상단 구현</vt:lpstr>
      <vt:lpstr>버튼 구현</vt:lpstr>
      <vt:lpstr>하단 구현</vt:lpstr>
      <vt:lpstr>Lab: 계산기 앱 작성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그림으로 쉽게 설명하는 안드로이드</dc:title>
  <dc:creator>chun</dc:creator>
  <cp:lastModifiedBy>Windows 사용자</cp:lastModifiedBy>
  <cp:revision>103</cp:revision>
  <dcterms:created xsi:type="dcterms:W3CDTF">2012-08-23T02:20:32Z</dcterms:created>
  <dcterms:modified xsi:type="dcterms:W3CDTF">2018-03-14T21:42:22Z</dcterms:modified>
</cp:coreProperties>
</file>